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0" r:id="rId3"/>
    <p:sldId id="258" r:id="rId4"/>
    <p:sldId id="262" r:id="rId5"/>
    <p:sldId id="261" r:id="rId6"/>
    <p:sldId id="269" r:id="rId7"/>
    <p:sldId id="270" r:id="rId8"/>
    <p:sldId id="263" r:id="rId9"/>
    <p:sldId id="264" r:id="rId10"/>
    <p:sldId id="268" r:id="rId11"/>
    <p:sldId id="265" r:id="rId12"/>
    <p:sldId id="266" r:id="rId13"/>
    <p:sldId id="271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0526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7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4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451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0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2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4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64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547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305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AA449E1-D203-49F0-987D-615EFF034FD0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1D13AB9-8875-4656-9CC4-370DD5CB50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883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space hands">
            <a:extLst>
              <a:ext uri="{FF2B5EF4-FFF2-40B4-BE49-F238E27FC236}">
                <a16:creationId xmlns:a16="http://schemas.microsoft.com/office/drawing/2014/main" id="{4582DA53-C17F-4307-AFF7-C3C378F5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81" y="1039498"/>
            <a:ext cx="4124303" cy="4165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B1B28-25F8-4E9B-A270-23182A73E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3840" y="1808915"/>
            <a:ext cx="8361229" cy="1086237"/>
          </a:xfrm>
        </p:spPr>
        <p:txBody>
          <a:bodyPr/>
          <a:lstStyle/>
          <a:p>
            <a:r>
              <a:rPr lang="en-US" b="1" dirty="0" err="1"/>
              <a:t>Robota</a:t>
            </a:r>
            <a:r>
              <a:rPr lang="en-US" b="1" dirty="0"/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22295-A98C-4971-89DB-CA693DBED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5422" y="3235421"/>
            <a:ext cx="6831673" cy="1086237"/>
          </a:xfrm>
        </p:spPr>
        <p:txBody>
          <a:bodyPr/>
          <a:lstStyle/>
          <a:p>
            <a:r>
              <a:rPr lang="en-US" b="1" u="sng" dirty="0"/>
              <a:t>From Curious Minds Come Helping Hands</a:t>
            </a:r>
          </a:p>
        </p:txBody>
      </p:sp>
      <p:pic>
        <p:nvPicPr>
          <p:cNvPr id="4" name="Picture 4" descr="Resultado de imagen para nasa space app challenge">
            <a:extLst>
              <a:ext uri="{FF2B5EF4-FFF2-40B4-BE49-F238E27FC236}">
                <a16:creationId xmlns:a16="http://schemas.microsoft.com/office/drawing/2014/main" id="{7CA22AB6-15B3-4D36-B029-250534695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025" y="1686210"/>
            <a:ext cx="1188110" cy="11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6">
            <a:extLst>
              <a:ext uri="{FF2B5EF4-FFF2-40B4-BE49-F238E27FC236}">
                <a16:creationId xmlns:a16="http://schemas.microsoft.com/office/drawing/2014/main" id="{FBF0D46E-265E-44CD-ABB9-F637957DDD12}"/>
              </a:ext>
            </a:extLst>
          </p:cNvPr>
          <p:cNvSpPr txBox="1"/>
          <p:nvPr/>
        </p:nvSpPr>
        <p:spPr>
          <a:xfrm>
            <a:off x="8487185" y="3880412"/>
            <a:ext cx="2125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b="1" dirty="0">
                <a:latin typeface="Myanmar Text" panose="020B0502040204020203" pitchFamily="34" charset="0"/>
                <a:ea typeface="Arial Unicode MS" panose="020B0604020202020204" pitchFamily="34" charset="-128"/>
                <a:cs typeface="Myanmar Text" panose="020B0502040204020203" pitchFamily="34" charset="0"/>
              </a:rPr>
              <a:t>Fernando Troya</a:t>
            </a:r>
          </a:p>
          <a:p>
            <a:pPr algn="ctr">
              <a:lnSpc>
                <a:spcPct val="150000"/>
              </a:lnSpc>
            </a:pPr>
            <a:r>
              <a:rPr lang="es-ES" b="1" dirty="0">
                <a:latin typeface="Myanmar Text" panose="020B0502040204020203" pitchFamily="34" charset="0"/>
                <a:ea typeface="Arial Unicode MS" panose="020B0604020202020204" pitchFamily="34" charset="-128"/>
                <a:cs typeface="Myanmar Text" panose="020B0502040204020203" pitchFamily="34" charset="0"/>
              </a:rPr>
              <a:t>Ángel Encalada</a:t>
            </a:r>
          </a:p>
          <a:p>
            <a:pPr algn="ctr">
              <a:lnSpc>
                <a:spcPct val="150000"/>
              </a:lnSpc>
            </a:pPr>
            <a:r>
              <a:rPr lang="es-ES" b="1" dirty="0">
                <a:latin typeface="Myanmar Text" panose="020B0502040204020203" pitchFamily="34" charset="0"/>
                <a:ea typeface="Arial Unicode MS" panose="020B0604020202020204" pitchFamily="34" charset="-128"/>
                <a:cs typeface="Myanmar Text" panose="020B0502040204020203" pitchFamily="34" charset="0"/>
              </a:rPr>
              <a:t>Guillermo Bernal</a:t>
            </a:r>
          </a:p>
          <a:p>
            <a:pPr algn="ctr">
              <a:lnSpc>
                <a:spcPct val="150000"/>
              </a:lnSpc>
            </a:pPr>
            <a:r>
              <a:rPr lang="es-ES" b="1" dirty="0">
                <a:latin typeface="Myanmar Text" panose="020B0502040204020203" pitchFamily="34" charset="0"/>
                <a:ea typeface="Arial Unicode MS" panose="020B0604020202020204" pitchFamily="34" charset="-128"/>
                <a:cs typeface="Myanmar Text" panose="020B0502040204020203" pitchFamily="34" charset="0"/>
              </a:rPr>
              <a:t>Paula González</a:t>
            </a:r>
            <a:endParaRPr lang="es-EC" b="1" dirty="0">
              <a:latin typeface="Myanmar Text" panose="020B0502040204020203" pitchFamily="34" charset="0"/>
              <a:ea typeface="Arial Unicode MS" panose="020B0604020202020204" pitchFamily="34" charset="-128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5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B840-28E7-47C2-A83B-1FE67BC8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025" y="2683118"/>
            <a:ext cx="4176347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Vulnerabilidad de Sudamérica (2015)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0B280-1517-4BA3-B48A-E377F90C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159" y="0"/>
            <a:ext cx="693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4594-6AB4-4AFE-8DE1-9360A0B5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Midiendo el daño ante desastres ($$)</a:t>
            </a:r>
            <a:br>
              <a:rPr lang="es-ES" b="1" dirty="0"/>
            </a:br>
            <a:r>
              <a:rPr lang="es-ES" b="1" dirty="0"/>
              <a:t>(</a:t>
            </a:r>
            <a:r>
              <a:rPr lang="es-ES" b="1" i="1" dirty="0"/>
              <a:t>Inundaciones</a:t>
            </a:r>
            <a:r>
              <a:rPr lang="es-ES" b="1" dirty="0"/>
              <a:t>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3B76B-F821-4958-9A24-99032D6B6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Tipo de desastre</a:t>
            </a:r>
          </a:p>
          <a:p>
            <a:r>
              <a:rPr lang="es-ES" dirty="0"/>
              <a:t>Total de afectados (#)</a:t>
            </a:r>
          </a:p>
          <a:p>
            <a:r>
              <a:rPr lang="en-US" dirty="0" err="1"/>
              <a:t>Pérdidas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bienes</a:t>
            </a:r>
            <a:endParaRPr lang="en-US" dirty="0"/>
          </a:p>
          <a:p>
            <a:r>
              <a:rPr lang="en-US" dirty="0"/>
              <a:t>Total de </a:t>
            </a:r>
            <a:r>
              <a:rPr lang="en-US" dirty="0" err="1"/>
              <a:t>muertos</a:t>
            </a:r>
            <a:r>
              <a:rPr lang="en-US" dirty="0"/>
              <a:t>/</a:t>
            </a:r>
            <a:r>
              <a:rPr lang="en-US" dirty="0" err="1"/>
              <a:t>heridos</a:t>
            </a:r>
            <a:endParaRPr lang="en-US" dirty="0"/>
          </a:p>
        </p:txBody>
      </p:sp>
      <p:pic>
        <p:nvPicPr>
          <p:cNvPr id="7170" name="Picture 2" descr="Resultado de imagen para function png">
            <a:extLst>
              <a:ext uri="{FF2B5EF4-FFF2-40B4-BE49-F238E27FC236}">
                <a16:creationId xmlns:a16="http://schemas.microsoft.com/office/drawing/2014/main" id="{DEE82B62-03FA-4AE4-A0AC-095B0098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56" y="1559169"/>
            <a:ext cx="2886075" cy="2886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para disaster png">
            <a:extLst>
              <a:ext uri="{FF2B5EF4-FFF2-40B4-BE49-F238E27FC236}">
                <a16:creationId xmlns:a16="http://schemas.microsoft.com/office/drawing/2014/main" id="{061F10C1-E5FF-468F-A0F8-3004C736E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76" y="4445244"/>
            <a:ext cx="2324833" cy="23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n para casualties png">
            <a:extLst>
              <a:ext uri="{FF2B5EF4-FFF2-40B4-BE49-F238E27FC236}">
                <a16:creationId xmlns:a16="http://schemas.microsoft.com/office/drawing/2014/main" id="{CB16E732-E6F3-4204-84F6-DE0E9D81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788" y="4800601"/>
            <a:ext cx="1610823" cy="161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sultado de imagen para damages png">
            <a:extLst>
              <a:ext uri="{FF2B5EF4-FFF2-40B4-BE49-F238E27FC236}">
                <a16:creationId xmlns:a16="http://schemas.microsoft.com/office/drawing/2014/main" id="{573B45C8-1C2A-40EB-A2E5-E4DA2A92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50" y="4565041"/>
            <a:ext cx="1846383" cy="184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90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EFBC-A819-464B-834E-5D96395F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054" y="2686050"/>
            <a:ext cx="4932485" cy="1485900"/>
          </a:xfrm>
        </p:spPr>
        <p:txBody>
          <a:bodyPr/>
          <a:lstStyle/>
          <a:p>
            <a:pPr algn="ctr"/>
            <a:r>
              <a:rPr lang="es-ES" b="1" dirty="0"/>
              <a:t>PREDICIENDO inundaciones!</a:t>
            </a:r>
            <a:endParaRPr lang="en-US" b="1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C41859C-5F90-4C34-B1DD-85E62576F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78" y="8789"/>
            <a:ext cx="5317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D14B-40EC-44F8-82B2-C53CBBD5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esto nos ayuda a…?</a:t>
            </a:r>
            <a:br>
              <a:rPr lang="es-E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6CCD3-FCFE-4F93-A4ED-FE8CF49E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960685"/>
          </a:xfrm>
        </p:spPr>
        <p:txBody>
          <a:bodyPr>
            <a:normAutofit/>
          </a:bodyPr>
          <a:lstStyle/>
          <a:p>
            <a:r>
              <a:rPr lang="es-ES" sz="2400" dirty="0"/>
              <a:t>Prepararse con anticipación a desastres</a:t>
            </a:r>
          </a:p>
          <a:p>
            <a:r>
              <a:rPr lang="es-ES" sz="2400" dirty="0"/>
              <a:t>Planes de </a:t>
            </a:r>
            <a:r>
              <a:rPr lang="es-ES" sz="2400" dirty="0" err="1"/>
              <a:t>contigencia</a:t>
            </a:r>
            <a:endParaRPr lang="es-ES" sz="2400" dirty="0"/>
          </a:p>
          <a:p>
            <a:r>
              <a:rPr lang="es-ES" sz="2400" dirty="0"/>
              <a:t>Presupuestos generales de los estados</a:t>
            </a:r>
          </a:p>
          <a:p>
            <a:r>
              <a:rPr lang="es-ES" sz="2400" dirty="0"/>
              <a:t>Estimar impactos (monetarios y de recursos) </a:t>
            </a:r>
          </a:p>
        </p:txBody>
      </p:sp>
      <p:pic>
        <p:nvPicPr>
          <p:cNvPr id="9218" name="Picture 2" descr="Resultado de imagen para dinero png">
            <a:extLst>
              <a:ext uri="{FF2B5EF4-FFF2-40B4-BE49-F238E27FC236}">
                <a16:creationId xmlns:a16="http://schemas.microsoft.com/office/drawing/2014/main" id="{1DDB43AE-E7A8-4E7A-AB1B-008BDFA1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874" y="1099032"/>
            <a:ext cx="2642926" cy="26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bienestar png">
            <a:extLst>
              <a:ext uri="{FF2B5EF4-FFF2-40B4-BE49-F238E27FC236}">
                <a16:creationId xmlns:a16="http://schemas.microsoft.com/office/drawing/2014/main" id="{672B1F3A-1A1D-4523-AF2C-212CADBD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540" y="4506052"/>
            <a:ext cx="1538775" cy="199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n relacionada">
            <a:extLst>
              <a:ext uri="{FF2B5EF4-FFF2-40B4-BE49-F238E27FC236}">
                <a16:creationId xmlns:a16="http://schemas.microsoft.com/office/drawing/2014/main" id="{0AC4491C-999A-472D-AE76-5B8DB8938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506052"/>
            <a:ext cx="3505199" cy="2183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975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7CDA-FCCF-4505-97DC-978B8ADB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24256"/>
            <a:ext cx="9601200" cy="1485900"/>
          </a:xfrm>
        </p:spPr>
        <p:txBody>
          <a:bodyPr/>
          <a:lstStyle/>
          <a:p>
            <a:pPr algn="ctr"/>
            <a:r>
              <a:rPr lang="es-ES" dirty="0"/>
              <a:t>Esto ha sido!</a:t>
            </a:r>
            <a:br>
              <a:rPr lang="es-ES" dirty="0"/>
            </a:br>
            <a:r>
              <a:rPr lang="es-ES" dirty="0"/>
              <a:t>Un Sistema de Soporte de Decisión!</a:t>
            </a:r>
            <a:endParaRPr lang="en-US" dirty="0"/>
          </a:p>
        </p:txBody>
      </p:sp>
      <p:pic>
        <p:nvPicPr>
          <p:cNvPr id="4" name="Imagen 12">
            <a:extLst>
              <a:ext uri="{FF2B5EF4-FFF2-40B4-BE49-F238E27FC236}">
                <a16:creationId xmlns:a16="http://schemas.microsoft.com/office/drawing/2014/main" id="{7093D7CD-453A-424A-9CCA-231BAD3E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07" y="2117921"/>
            <a:ext cx="4526385" cy="37299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DF54DD-5206-44E2-BAEC-BACBC9BC8279}"/>
              </a:ext>
            </a:extLst>
          </p:cNvPr>
          <p:cNvSpPr txBox="1">
            <a:spLocks/>
          </p:cNvSpPr>
          <p:nvPr/>
        </p:nvSpPr>
        <p:spPr>
          <a:xfrm>
            <a:off x="1295400" y="5990491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Gracias!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5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078A-2AA0-4817-BBBB-6DC408DE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El desastre natural más frecuente son las Inundaciones</a:t>
            </a:r>
            <a:endParaRPr lang="en-US" b="1" dirty="0"/>
          </a:p>
        </p:txBody>
      </p:sp>
      <p:pic>
        <p:nvPicPr>
          <p:cNvPr id="2050" name="Picture 2" descr="Resultado de imagen para PREGunta gif">
            <a:extLst>
              <a:ext uri="{FF2B5EF4-FFF2-40B4-BE49-F238E27FC236}">
                <a16:creationId xmlns:a16="http://schemas.microsoft.com/office/drawing/2014/main" id="{667DD19F-B1F7-4C02-B4CB-B3B12641D5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871" y="568318"/>
            <a:ext cx="1358412" cy="178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7E360-898A-452B-B1C3-8CCFEEBCB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36" b="18974"/>
          <a:stretch/>
        </p:blipFill>
        <p:spPr>
          <a:xfrm>
            <a:off x="1371600" y="2322442"/>
            <a:ext cx="5772987" cy="4201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FAE85C-FD13-4250-845D-5F68EE9AD87A}"/>
              </a:ext>
            </a:extLst>
          </p:cNvPr>
          <p:cNvSpPr txBox="1"/>
          <p:nvPr/>
        </p:nvSpPr>
        <p:spPr>
          <a:xfrm>
            <a:off x="7587762" y="2539704"/>
            <a:ext cx="400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2561 personas, 773 familias, 4000 ha afectadas en Los Ríos (Marzo/2019)</a:t>
            </a:r>
            <a:endParaRPr lang="en-US" sz="2400" b="1" dirty="0"/>
          </a:p>
        </p:txBody>
      </p:sp>
      <p:pic>
        <p:nvPicPr>
          <p:cNvPr id="13" name="Picture 6" descr="Resultado de imagen para casualties png">
            <a:extLst>
              <a:ext uri="{FF2B5EF4-FFF2-40B4-BE49-F238E27FC236}">
                <a16:creationId xmlns:a16="http://schemas.microsoft.com/office/drawing/2014/main" id="{A5605917-1FAB-49F7-A505-F64E8E25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62" y="4373834"/>
            <a:ext cx="1610823" cy="161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Resultado de imagen para damages png">
            <a:extLst>
              <a:ext uri="{FF2B5EF4-FFF2-40B4-BE49-F238E27FC236}">
                <a16:creationId xmlns:a16="http://schemas.microsoft.com/office/drawing/2014/main" id="{3A5FFE24-4253-421D-A08B-6AAD055D5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208" y="4138274"/>
            <a:ext cx="1846383" cy="184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6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para perdidas economicas">
            <a:extLst>
              <a:ext uri="{FF2B5EF4-FFF2-40B4-BE49-F238E27FC236}">
                <a16:creationId xmlns:a16="http://schemas.microsoft.com/office/drawing/2014/main" id="{66A8B672-7F49-44CE-BD63-2317ACBB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71" y="808894"/>
            <a:ext cx="4551636" cy="22420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perdidas humanas inundaciones">
            <a:extLst>
              <a:ext uri="{FF2B5EF4-FFF2-40B4-BE49-F238E27FC236}">
                <a16:creationId xmlns:a16="http://schemas.microsoft.com/office/drawing/2014/main" id="{748BBDB0-07CC-4241-929A-162E1918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94" y="1468316"/>
            <a:ext cx="5228491" cy="392136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n para inundaciones">
            <a:extLst>
              <a:ext uri="{FF2B5EF4-FFF2-40B4-BE49-F238E27FC236}">
                <a16:creationId xmlns:a16="http://schemas.microsoft.com/office/drawing/2014/main" id="{25E4B481-F7C4-42C5-874D-1A2DFB5D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71" y="3670002"/>
            <a:ext cx="4551637" cy="24951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7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4D85-1D4E-4C7A-BE4D-6A0235F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725615"/>
            <a:ext cx="3855720" cy="1406769"/>
          </a:xfrm>
        </p:spPr>
        <p:txBody>
          <a:bodyPr/>
          <a:lstStyle/>
          <a:p>
            <a:pPr algn="ctr"/>
            <a:r>
              <a:rPr lang="es-E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! Nuestra solución !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12">
            <a:extLst>
              <a:ext uri="{FF2B5EF4-FFF2-40B4-BE49-F238E27FC236}">
                <a16:creationId xmlns:a16="http://schemas.microsoft.com/office/drawing/2014/main" id="{DD402F46-F16F-49E9-963D-440138E1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438" y="1229896"/>
            <a:ext cx="4526385" cy="3729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FFE81F-1CE7-4263-A0B9-43FE9C2B3813}"/>
              </a:ext>
            </a:extLst>
          </p:cNvPr>
          <p:cNvSpPr txBox="1"/>
          <p:nvPr/>
        </p:nvSpPr>
        <p:spPr>
          <a:xfrm>
            <a:off x="6392008" y="5310550"/>
            <a:ext cx="465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Transforma, Analiza, Predice y Prevé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968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C2A24-57EA-4A90-AA9E-57EC4ED4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* </a:t>
            </a:r>
            <a:r>
              <a:rPr lang="es-ES" b="1" dirty="0"/>
              <a:t>Una plataforma interactiva </a:t>
            </a:r>
            <a:r>
              <a:rPr lang="es-ES" dirty="0"/>
              <a:t>*</a:t>
            </a:r>
            <a:endParaRPr lang="en-US" dirty="0"/>
          </a:p>
        </p:txBody>
      </p:sp>
      <p:pic>
        <p:nvPicPr>
          <p:cNvPr id="4098" name="Picture 2" descr="Resultado de imagen para platform web png">
            <a:extLst>
              <a:ext uri="{FF2B5EF4-FFF2-40B4-BE49-F238E27FC236}">
                <a16:creationId xmlns:a16="http://schemas.microsoft.com/office/drawing/2014/main" id="{A233E346-C46E-44CB-B864-B85B6EBD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19" y="2296587"/>
            <a:ext cx="5317881" cy="3463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transform data icon">
            <a:extLst>
              <a:ext uri="{FF2B5EF4-FFF2-40B4-BE49-F238E27FC236}">
                <a16:creationId xmlns:a16="http://schemas.microsoft.com/office/drawing/2014/main" id="{DB842FA2-1FBB-4C9C-99AF-B4436D7A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496" y="35169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analyze data icon">
            <a:extLst>
              <a:ext uri="{FF2B5EF4-FFF2-40B4-BE49-F238E27FC236}">
                <a16:creationId xmlns:a16="http://schemas.microsoft.com/office/drawing/2014/main" id="{2AA62BD6-1947-4637-B719-E36C623E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836" y="1736213"/>
            <a:ext cx="2048460" cy="204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para predict icon">
            <a:extLst>
              <a:ext uri="{FF2B5EF4-FFF2-40B4-BE49-F238E27FC236}">
                <a16:creationId xmlns:a16="http://schemas.microsoft.com/office/drawing/2014/main" id="{E382FB6A-BCEF-4F3F-B423-9C6A9C10D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0" y="3516924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para avoid icon">
            <a:extLst>
              <a:ext uri="{FF2B5EF4-FFF2-40B4-BE49-F238E27FC236}">
                <a16:creationId xmlns:a16="http://schemas.microsoft.com/office/drawing/2014/main" id="{33A53FEA-606B-44D6-A6DA-1BE497F2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54" y="4996748"/>
            <a:ext cx="1513742" cy="151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n para flechas icono">
            <a:extLst>
              <a:ext uri="{FF2B5EF4-FFF2-40B4-BE49-F238E27FC236}">
                <a16:creationId xmlns:a16="http://schemas.microsoft.com/office/drawing/2014/main" id="{73248781-EA74-4CC9-ABC2-66A8D8A9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27759" y="3407881"/>
            <a:ext cx="1833308" cy="13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7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913B-3209-4247-8317-9F90ABA4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377" y="1943100"/>
            <a:ext cx="5205046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Visualizando la temperatura en la región</a:t>
            </a:r>
            <a:br>
              <a:rPr lang="es-ES" b="1" dirty="0"/>
            </a:br>
            <a:br>
              <a:rPr lang="es-ES" b="1" dirty="0"/>
            </a:br>
            <a:r>
              <a:rPr lang="es-ES" b="1" dirty="0"/>
              <a:t>PUNTOS CALIENTES!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60A05-A16C-44F7-AF21-65DBCED5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54" y="0"/>
            <a:ext cx="5205046" cy="688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913B-3209-4247-8317-9F90ABA4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70" y="1943100"/>
            <a:ext cx="5205046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Visualizando la humedad del suelo en la región</a:t>
            </a:r>
            <a:br>
              <a:rPr lang="es-ES" b="1" dirty="0"/>
            </a:br>
            <a:br>
              <a:rPr lang="es-ES" b="1" dirty="0"/>
            </a:br>
            <a:br>
              <a:rPr lang="es-ES" b="1" dirty="0"/>
            </a:br>
            <a:r>
              <a:rPr lang="es-ES" b="1" dirty="0"/>
              <a:t>PUNTOS DE DESLAVE!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DF2DA-7EB4-4DA9-A516-A043BEBD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576" y="0"/>
            <a:ext cx="5162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2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n para data csv png">
            <a:extLst>
              <a:ext uri="{FF2B5EF4-FFF2-40B4-BE49-F238E27FC236}">
                <a16:creationId xmlns:a16="http://schemas.microsoft.com/office/drawing/2014/main" id="{9807CFCF-6655-4725-A59A-CA7532CE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23" y="3666386"/>
            <a:ext cx="4941277" cy="298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030B3BC-E86D-4FC9-9C8C-5FD00F6D1EC1}"/>
              </a:ext>
            </a:extLst>
          </p:cNvPr>
          <p:cNvSpPr/>
          <p:nvPr/>
        </p:nvSpPr>
        <p:spPr>
          <a:xfrm rot="5400000">
            <a:off x="3235568" y="2513924"/>
            <a:ext cx="931985" cy="92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Resultado de imagen para map satellite">
            <a:extLst>
              <a:ext uri="{FF2B5EF4-FFF2-40B4-BE49-F238E27FC236}">
                <a16:creationId xmlns:a16="http://schemas.microsoft.com/office/drawing/2014/main" id="{0F496081-D741-4386-9D70-4C7B86E0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8" y="251915"/>
            <a:ext cx="5458544" cy="20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2EBFA-6726-4F65-8ED8-6B091B2BA8C6}"/>
              </a:ext>
            </a:extLst>
          </p:cNvPr>
          <p:cNvSpPr txBox="1"/>
          <p:nvPr/>
        </p:nvSpPr>
        <p:spPr>
          <a:xfrm>
            <a:off x="7253654" y="1474103"/>
            <a:ext cx="38686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Tranformar</a:t>
            </a:r>
            <a:r>
              <a:rPr lang="en-US" sz="3600" b="1" dirty="0"/>
              <a:t> y </a:t>
            </a:r>
            <a:r>
              <a:rPr lang="en-US" sz="3600" b="1" dirty="0" err="1"/>
              <a:t>Analizar</a:t>
            </a:r>
            <a:r>
              <a:rPr lang="en-US" sz="3600" b="1" dirty="0"/>
              <a:t> la </a:t>
            </a:r>
            <a:r>
              <a:rPr lang="en-US" sz="3600" b="1" dirty="0" err="1"/>
              <a:t>información</a:t>
            </a:r>
            <a:endParaRPr lang="en-US" sz="3600" b="1" dirty="0"/>
          </a:p>
        </p:txBody>
      </p:sp>
      <p:pic>
        <p:nvPicPr>
          <p:cNvPr id="5130" name="Picture 10" descr="Resultado de imagen para research png">
            <a:extLst>
              <a:ext uri="{FF2B5EF4-FFF2-40B4-BE49-F238E27FC236}">
                <a16:creationId xmlns:a16="http://schemas.microsoft.com/office/drawing/2014/main" id="{949FA411-E609-41EE-A7C6-AF2781A72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809" y="3852683"/>
            <a:ext cx="1934307" cy="19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7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5F7A-5BCE-4777-BEF5-DDF1D8A4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22169" cy="1485900"/>
          </a:xfrm>
        </p:spPr>
        <p:txBody>
          <a:bodyPr/>
          <a:lstStyle/>
          <a:p>
            <a:r>
              <a:rPr lang="es-ES" b="1" dirty="0"/>
              <a:t>Midiendo la </a:t>
            </a:r>
            <a:r>
              <a:rPr lang="es-ES" b="1" u="sng" dirty="0"/>
              <a:t>vulnerabilidad</a:t>
            </a:r>
            <a:r>
              <a:rPr lang="es-ES" b="1" dirty="0"/>
              <a:t> de una región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BC1D2-7449-4CF6-AECC-9B1C28620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23298"/>
            <a:ext cx="9601200" cy="2233246"/>
          </a:xfrm>
        </p:spPr>
        <p:txBody>
          <a:bodyPr/>
          <a:lstStyle/>
          <a:p>
            <a:r>
              <a:rPr lang="es-ES" dirty="0"/>
              <a:t>Economía (PIB)</a:t>
            </a:r>
          </a:p>
          <a:p>
            <a:r>
              <a:rPr lang="es-ES" dirty="0"/>
              <a:t>Tecnología (Acceso a Internet)</a:t>
            </a:r>
          </a:p>
          <a:p>
            <a:r>
              <a:rPr lang="es-ES" dirty="0"/>
              <a:t>Delincuencia (Crimen, Corrupción)</a:t>
            </a:r>
          </a:p>
          <a:p>
            <a:r>
              <a:rPr lang="es-ES" dirty="0"/>
              <a:t>Demografía (Tasa de mortalidad/natalidad)</a:t>
            </a:r>
          </a:p>
          <a:p>
            <a:r>
              <a:rPr lang="es-ES" dirty="0"/>
              <a:t>Recursos (Gastos R&amp;D)</a:t>
            </a:r>
            <a:endParaRPr lang="en-US" dirty="0"/>
          </a:p>
        </p:txBody>
      </p:sp>
      <p:pic>
        <p:nvPicPr>
          <p:cNvPr id="6146" name="Picture 2" descr="Resultado de imagen para function png">
            <a:extLst>
              <a:ext uri="{FF2B5EF4-FFF2-40B4-BE49-F238E27FC236}">
                <a16:creationId xmlns:a16="http://schemas.microsoft.com/office/drawing/2014/main" id="{1A50ADCA-60C7-4A8F-9C2E-9A904096F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802" y="2022236"/>
            <a:ext cx="3457575" cy="1371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cluster">
            <a:extLst>
              <a:ext uri="{FF2B5EF4-FFF2-40B4-BE49-F238E27FC236}">
                <a16:creationId xmlns:a16="http://schemas.microsoft.com/office/drawing/2014/main" id="{8C65AB66-D055-4942-8BC4-BDEE6363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68" y="3648813"/>
            <a:ext cx="5032864" cy="33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96459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223</TotalTime>
  <Words>202</Words>
  <Application>Microsoft Office PowerPoint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Franklin Gothic Book</vt:lpstr>
      <vt:lpstr>Myanmar Text</vt:lpstr>
      <vt:lpstr>Crop</vt:lpstr>
      <vt:lpstr>Robota 1</vt:lpstr>
      <vt:lpstr>El desastre natural más frecuente son las Inundaciones</vt:lpstr>
      <vt:lpstr>PowerPoint Presentation</vt:lpstr>
      <vt:lpstr> ! Nuestra solución !</vt:lpstr>
      <vt:lpstr>* Una plataforma interactiva *</vt:lpstr>
      <vt:lpstr>Visualizando la temperatura en la región  PUNTOS CALIENTES!</vt:lpstr>
      <vt:lpstr>Visualizando la humedad del suelo en la región   PUNTOS DE DESLAVE!</vt:lpstr>
      <vt:lpstr>PowerPoint Presentation</vt:lpstr>
      <vt:lpstr>Midiendo la vulnerabilidad de una región</vt:lpstr>
      <vt:lpstr>Vulnerabilidad de Sudamérica (2015)</vt:lpstr>
      <vt:lpstr>Midiendo el daño ante desastres ($$) (Inundaciones)</vt:lpstr>
      <vt:lpstr>PREDICIENDO inundaciones!</vt:lpstr>
      <vt:lpstr>Todo esto nos ayuda a…? </vt:lpstr>
      <vt:lpstr>Esto ha sido! Un Sistema de Soporte de Decisión!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Robota 1</dc:title>
  <dc:creator>Ángel Encalada</dc:creator>
  <cp:lastModifiedBy>Ángel Encalada</cp:lastModifiedBy>
  <cp:revision>16</cp:revision>
  <dcterms:created xsi:type="dcterms:W3CDTF">2019-10-20T18:45:52Z</dcterms:created>
  <dcterms:modified xsi:type="dcterms:W3CDTF">2019-10-20T22:28:55Z</dcterms:modified>
</cp:coreProperties>
</file>